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4"/>
  </p:notesMasterIdLst>
  <p:sldIdLst>
    <p:sldId id="256" r:id="rId2"/>
    <p:sldId id="258" r:id="rId3"/>
  </p:sldIdLst>
  <p:sldSz cx="6858000" cy="9906000" type="A4"/>
  <p:notesSz cx="7099300" cy="1023461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u="sng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u="sng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u="sng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u="sng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27">
          <p15:clr>
            <a:srgbClr val="A4A3A4"/>
          </p15:clr>
        </p15:guide>
        <p15:guide id="2" pos="11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71"/>
    <p:restoredTop sz="94580"/>
  </p:normalViewPr>
  <p:slideViewPr>
    <p:cSldViewPr showGuides="1">
      <p:cViewPr>
        <p:scale>
          <a:sx n="255" d="100"/>
          <a:sy n="255" d="100"/>
        </p:scale>
        <p:origin x="-176" y="-4936"/>
      </p:cViewPr>
      <p:guideLst>
        <p:guide orient="horz" pos="4027"/>
        <p:guide pos="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739E6CAF-03FD-C76E-136F-D7A1499747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A53587F-927F-4253-B875-FE39FE08237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8A28E94-4171-3B4F-8440-B8FBB9128F38}" type="datetimeFigureOut">
              <a:rPr lang="it-IT"/>
              <a:pPr>
                <a:defRPr/>
              </a:pPr>
              <a:t>31/05/24</a:t>
            </a:fld>
            <a:endParaRPr lang="it-IT"/>
          </a:p>
        </p:txBody>
      </p:sp>
      <p:sp>
        <p:nvSpPr>
          <p:cNvPr id="4" name="Segnaposto immagine diapositiva 3">
            <a:extLst>
              <a:ext uri="{FF2B5EF4-FFF2-40B4-BE49-F238E27FC236}">
                <a16:creationId xmlns:a16="http://schemas.microsoft.com/office/drawing/2014/main" id="{1EC4BFBF-3763-DEC6-9C9C-679D264843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54263" y="1279525"/>
            <a:ext cx="239077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>
            <a:extLst>
              <a:ext uri="{FF2B5EF4-FFF2-40B4-BE49-F238E27FC236}">
                <a16:creationId xmlns:a16="http://schemas.microsoft.com/office/drawing/2014/main" id="{75D18571-1216-C375-C750-DC7F0D57BA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Modifica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37EF9EF-EEFE-1DFA-D644-58B1DC9F97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EC8565D-3D56-9429-FF62-D85643D914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16CCC8-AB72-1948-934C-4E68928AFB7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453524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egnaposto immagine diapositiva 1">
            <a:extLst>
              <a:ext uri="{FF2B5EF4-FFF2-40B4-BE49-F238E27FC236}">
                <a16:creationId xmlns:a16="http://schemas.microsoft.com/office/drawing/2014/main" id="{F4A175B8-84B6-B1AB-BF44-A49C11FF65E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Segnaposto note 2">
            <a:extLst>
              <a:ext uri="{FF2B5EF4-FFF2-40B4-BE49-F238E27FC236}">
                <a16:creationId xmlns:a16="http://schemas.microsoft.com/office/drawing/2014/main" id="{470E1635-E0D7-4F52-D7E6-78513B66E6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9220" name="Segnaposto numero diapositiva 3">
            <a:extLst>
              <a:ext uri="{FF2B5EF4-FFF2-40B4-BE49-F238E27FC236}">
                <a16:creationId xmlns:a16="http://schemas.microsoft.com/office/drawing/2014/main" id="{326F491F-0E7A-2E9E-6686-8E19BBB378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31E7742-710D-9C4B-A045-CB782910B3B1}" type="slidenum">
              <a:rPr lang="it-IT" altLang="it-IT"/>
              <a:pPr/>
              <a:t>1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73651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egnaposto immagine diapositiva 1">
            <a:extLst>
              <a:ext uri="{FF2B5EF4-FFF2-40B4-BE49-F238E27FC236}">
                <a16:creationId xmlns:a16="http://schemas.microsoft.com/office/drawing/2014/main" id="{E8D4B195-DBE4-7576-3E14-0C84EDD4969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Segnaposto note 2">
            <a:extLst>
              <a:ext uri="{FF2B5EF4-FFF2-40B4-BE49-F238E27FC236}">
                <a16:creationId xmlns:a16="http://schemas.microsoft.com/office/drawing/2014/main" id="{5F0E1E9D-6717-5EBC-F90A-C91EA605BBE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dirty="0"/>
          </a:p>
        </p:txBody>
      </p:sp>
      <p:sp>
        <p:nvSpPr>
          <p:cNvPr id="11268" name="Segnaposto numero diapositiva 3">
            <a:extLst>
              <a:ext uri="{FF2B5EF4-FFF2-40B4-BE49-F238E27FC236}">
                <a16:creationId xmlns:a16="http://schemas.microsoft.com/office/drawing/2014/main" id="{3B45FB0B-11D7-6FFB-6FB4-58BA39DD4D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3CFD9AE-EE7D-5E4B-837C-42B8E36E2552}" type="slidenum">
              <a:rPr lang="it-IT" altLang="it-IT"/>
              <a:pPr/>
              <a:t>2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93492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nettore 1 3">
            <a:extLst>
              <a:ext uri="{FF2B5EF4-FFF2-40B4-BE49-F238E27FC236}">
                <a16:creationId xmlns:a16="http://schemas.microsoft.com/office/drawing/2014/main" id="{59A51F16-C379-CA15-9520-ABA8A2C5E5FB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762" y="7727637"/>
            <a:ext cx="6472238" cy="3439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ea typeface="+mn-ea"/>
            </a:endParaRPr>
          </a:p>
        </p:txBody>
      </p:sp>
      <p:sp>
        <p:nvSpPr>
          <p:cNvPr id="29" name="Titolo 28"/>
          <p:cNvSpPr>
            <a:spLocks noGrp="1"/>
          </p:cNvSpPr>
          <p:nvPr>
            <p:ph type="ctrTitle"/>
          </p:nvPr>
        </p:nvSpPr>
        <p:spPr>
          <a:xfrm>
            <a:off x="285750" y="7010483"/>
            <a:ext cx="6343650" cy="1765653"/>
          </a:xfrm>
        </p:spPr>
        <p:txBody>
          <a:bodyPr anchor="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85750" y="5613400"/>
            <a:ext cx="6343650" cy="13208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5" name="Segnaposto data 15">
            <a:extLst>
              <a:ext uri="{FF2B5EF4-FFF2-40B4-BE49-F238E27FC236}">
                <a16:creationId xmlns:a16="http://schemas.microsoft.com/office/drawing/2014/main" id="{061A6E45-6D40-AC99-902C-CCAF99D53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1">
            <a:extLst>
              <a:ext uri="{FF2B5EF4-FFF2-40B4-BE49-F238E27FC236}">
                <a16:creationId xmlns:a16="http://schemas.microsoft.com/office/drawing/2014/main" id="{824B8052-872C-8184-1300-928460FEE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14">
            <a:extLst>
              <a:ext uri="{FF2B5EF4-FFF2-40B4-BE49-F238E27FC236}">
                <a16:creationId xmlns:a16="http://schemas.microsoft.com/office/drawing/2014/main" id="{03494149-8FD2-5775-928E-CF80979C8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72200" y="9351963"/>
            <a:ext cx="569913" cy="355600"/>
          </a:xfrm>
        </p:spPr>
        <p:txBody>
          <a:bodyPr/>
          <a:lstStyle>
            <a:lvl1pPr>
              <a:defRPr/>
            </a:lvl1pPr>
          </a:lstStyle>
          <a:p>
            <a:fld id="{6D13978D-91F9-B345-B87E-A30742CD84A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00091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olo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27" name="Segnaposto contenuto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24">
            <a:extLst>
              <a:ext uri="{FF2B5EF4-FFF2-40B4-BE49-F238E27FC236}">
                <a16:creationId xmlns:a16="http://schemas.microsoft.com/office/drawing/2014/main" id="{3FC011AA-024A-0DBC-2C5F-74E57BD7F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18">
            <a:extLst>
              <a:ext uri="{FF2B5EF4-FFF2-40B4-BE49-F238E27FC236}">
                <a16:creationId xmlns:a16="http://schemas.microsoft.com/office/drawing/2014/main" id="{A40B57CF-BC48-ABD2-EB39-077926227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86050" y="109538"/>
            <a:ext cx="2171700" cy="4175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15">
            <a:extLst>
              <a:ext uri="{FF2B5EF4-FFF2-40B4-BE49-F238E27FC236}">
                <a16:creationId xmlns:a16="http://schemas.microsoft.com/office/drawing/2014/main" id="{172B6042-5838-B53B-2B57-2FC302749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72200" y="9351963"/>
            <a:ext cx="569913" cy="355600"/>
          </a:xfrm>
        </p:spPr>
        <p:txBody>
          <a:bodyPr/>
          <a:lstStyle>
            <a:lvl1pPr>
              <a:defRPr/>
            </a:lvl1pPr>
          </a:lstStyle>
          <a:p>
            <a:fld id="{44AB8227-E7C8-694A-9F40-D6C19F6293F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92528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nettore 1 3">
            <a:extLst>
              <a:ext uri="{FF2B5EF4-FFF2-40B4-BE49-F238E27FC236}">
                <a16:creationId xmlns:a16="http://schemas.microsoft.com/office/drawing/2014/main" id="{5C08EB17-4652-6CFE-9DFF-7EB6EFB1AA0D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762" y="4975970"/>
            <a:ext cx="6472238" cy="3439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ea typeface="+mn-ea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idx="1"/>
          </p:nvPr>
        </p:nvSpPr>
        <p:spPr>
          <a:xfrm>
            <a:off x="285750" y="2421467"/>
            <a:ext cx="6343650" cy="176106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35356" y="4256901"/>
            <a:ext cx="6515100" cy="1711414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5" name="Segnaposto data 18">
            <a:extLst>
              <a:ext uri="{FF2B5EF4-FFF2-40B4-BE49-F238E27FC236}">
                <a16:creationId xmlns:a16="http://schemas.microsoft.com/office/drawing/2014/main" id="{BF8A022B-4DEA-9814-E49E-9F68C1282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piè di pagina 10">
            <a:extLst>
              <a:ext uri="{FF2B5EF4-FFF2-40B4-BE49-F238E27FC236}">
                <a16:creationId xmlns:a16="http://schemas.microsoft.com/office/drawing/2014/main" id="{F1CB9856-4C5C-61CF-B4A2-BDE45E5D5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15">
            <a:extLst>
              <a:ext uri="{FF2B5EF4-FFF2-40B4-BE49-F238E27FC236}">
                <a16:creationId xmlns:a16="http://schemas.microsoft.com/office/drawing/2014/main" id="{682CC255-D78C-5428-3962-7B71B6C06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A47352-FACB-B046-821D-1E0F6E3FC1E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47391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19"/>
          <p:cNvSpPr>
            <a:spLocks noGrp="1"/>
          </p:cNvSpPr>
          <p:nvPr>
            <p:ph type="title"/>
          </p:nvPr>
        </p:nvSpPr>
        <p:spPr>
          <a:xfrm>
            <a:off x="226314" y="660400"/>
            <a:ext cx="6515100" cy="1215136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14" name="Segnaposto contenuto 13"/>
          <p:cNvSpPr>
            <a:spLocks noGrp="1"/>
          </p:cNvSpPr>
          <p:nvPr>
            <p:ph sz="half" idx="1"/>
          </p:nvPr>
        </p:nvSpPr>
        <p:spPr>
          <a:xfrm>
            <a:off x="228600" y="2311400"/>
            <a:ext cx="3143250" cy="68241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2"/>
          </p:nvPr>
        </p:nvSpPr>
        <p:spPr>
          <a:xfrm>
            <a:off x="3486150" y="2311400"/>
            <a:ext cx="3257550" cy="68241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data 10">
            <a:extLst>
              <a:ext uri="{FF2B5EF4-FFF2-40B4-BE49-F238E27FC236}">
                <a16:creationId xmlns:a16="http://schemas.microsoft.com/office/drawing/2014/main" id="{DCF5A96A-C3B0-ED0A-4D70-C72E259AD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27">
            <a:extLst>
              <a:ext uri="{FF2B5EF4-FFF2-40B4-BE49-F238E27FC236}">
                <a16:creationId xmlns:a16="http://schemas.microsoft.com/office/drawing/2014/main" id="{3F005B75-9453-AEC6-A432-9407FA04F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4">
            <a:extLst>
              <a:ext uri="{FF2B5EF4-FFF2-40B4-BE49-F238E27FC236}">
                <a16:creationId xmlns:a16="http://schemas.microsoft.com/office/drawing/2014/main" id="{11AE955B-32E9-2928-BDD7-36917157C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F862C9-D94C-0848-AAE9-D79BCD36944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26352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ttore 1 6">
            <a:extLst>
              <a:ext uri="{FF2B5EF4-FFF2-40B4-BE49-F238E27FC236}">
                <a16:creationId xmlns:a16="http://schemas.microsoft.com/office/drawing/2014/main" id="{63E141F6-B551-272B-0A1A-E9A855D5685C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762" y="8695268"/>
            <a:ext cx="6472238" cy="3439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ea typeface="+mn-ea"/>
            </a:endParaRPr>
          </a:p>
        </p:txBody>
      </p:sp>
      <p:sp>
        <p:nvSpPr>
          <p:cNvPr id="29" name="Titolo 28"/>
          <p:cNvSpPr>
            <a:spLocks noGrp="1"/>
          </p:cNvSpPr>
          <p:nvPr>
            <p:ph type="title"/>
          </p:nvPr>
        </p:nvSpPr>
        <p:spPr>
          <a:xfrm>
            <a:off x="228600" y="7814733"/>
            <a:ext cx="6457950" cy="1274939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211083" y="963083"/>
            <a:ext cx="3217917" cy="924101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5" name="Segnaposto testo 24"/>
          <p:cNvSpPr>
            <a:spLocks noGrp="1"/>
          </p:cNvSpPr>
          <p:nvPr>
            <p:ph type="body" sz="half" idx="3"/>
          </p:nvPr>
        </p:nvSpPr>
        <p:spPr>
          <a:xfrm>
            <a:off x="3483769" y="963083"/>
            <a:ext cx="3219181" cy="924101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211083" y="1900943"/>
            <a:ext cx="3217917" cy="56936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28" name="Segnaposto contenuto 27"/>
          <p:cNvSpPr>
            <a:spLocks noGrp="1"/>
          </p:cNvSpPr>
          <p:nvPr>
            <p:ph sz="quarter" idx="4"/>
          </p:nvPr>
        </p:nvSpPr>
        <p:spPr>
          <a:xfrm>
            <a:off x="3486548" y="1900943"/>
            <a:ext cx="3216402" cy="56936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8" name="Segnaposto data 9">
            <a:extLst>
              <a:ext uri="{FF2B5EF4-FFF2-40B4-BE49-F238E27FC236}">
                <a16:creationId xmlns:a16="http://schemas.microsoft.com/office/drawing/2014/main" id="{5BCB23ED-9FEE-BF13-CBCC-EE05599F6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piè di pagina 5">
            <a:extLst>
              <a:ext uri="{FF2B5EF4-FFF2-40B4-BE49-F238E27FC236}">
                <a16:creationId xmlns:a16="http://schemas.microsoft.com/office/drawing/2014/main" id="{692355A6-4D6D-4E6E-B675-DFBC3E8E7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" name="Segnaposto numero diapositiva 6">
            <a:extLst>
              <a:ext uri="{FF2B5EF4-FFF2-40B4-BE49-F238E27FC236}">
                <a16:creationId xmlns:a16="http://schemas.microsoft.com/office/drawing/2014/main" id="{2932D921-6C45-F5DA-C2FE-0BAAAB994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72200" y="9355138"/>
            <a:ext cx="571500" cy="357187"/>
          </a:xfrm>
        </p:spPr>
        <p:txBody>
          <a:bodyPr/>
          <a:lstStyle>
            <a:lvl1pPr>
              <a:defRPr/>
            </a:lvl1pPr>
          </a:lstStyle>
          <a:p>
            <a:fld id="{6298D59D-85A0-A94F-BC63-FF691F164ED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39035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29"/>
          <p:cNvSpPr>
            <a:spLocks noGrp="1"/>
          </p:cNvSpPr>
          <p:nvPr>
            <p:ph type="title"/>
          </p:nvPr>
        </p:nvSpPr>
        <p:spPr>
          <a:xfrm>
            <a:off x="226314" y="660400"/>
            <a:ext cx="6515100" cy="1215136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data 10">
            <a:extLst>
              <a:ext uri="{FF2B5EF4-FFF2-40B4-BE49-F238E27FC236}">
                <a16:creationId xmlns:a16="http://schemas.microsoft.com/office/drawing/2014/main" id="{44609EA6-CDFD-6293-E657-76A24F559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piè di pagina 27">
            <a:extLst>
              <a:ext uri="{FF2B5EF4-FFF2-40B4-BE49-F238E27FC236}">
                <a16:creationId xmlns:a16="http://schemas.microsoft.com/office/drawing/2014/main" id="{1E087D69-A9FB-7FA0-7D03-95FCB399F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55A5A40-AEE6-F5F5-B50E-DF1A21108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2E8A3-2A20-BF44-9418-803466416DA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88231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0">
            <a:extLst>
              <a:ext uri="{FF2B5EF4-FFF2-40B4-BE49-F238E27FC236}">
                <a16:creationId xmlns:a16="http://schemas.microsoft.com/office/drawing/2014/main" id="{8D4A1150-8844-BDD7-123A-DF6BF9EFF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piè di pagina 27">
            <a:extLst>
              <a:ext uri="{FF2B5EF4-FFF2-40B4-BE49-F238E27FC236}">
                <a16:creationId xmlns:a16="http://schemas.microsoft.com/office/drawing/2014/main" id="{9116C9A2-73D0-1825-68DB-18183B0DF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4">
            <a:extLst>
              <a:ext uri="{FF2B5EF4-FFF2-40B4-BE49-F238E27FC236}">
                <a16:creationId xmlns:a16="http://schemas.microsoft.com/office/drawing/2014/main" id="{CAE5681D-E027-4B89-D315-68B512576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595D16-3788-1540-9913-73922E458A4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5453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ttore 1 4">
            <a:extLst>
              <a:ext uri="{FF2B5EF4-FFF2-40B4-BE49-F238E27FC236}">
                <a16:creationId xmlns:a16="http://schemas.microsoft.com/office/drawing/2014/main" id="{D4E1B9DE-014B-A476-C4D0-8E2A85A3C1F4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762" y="8448725"/>
            <a:ext cx="6472238" cy="3439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ea typeface="+mn-ea"/>
            </a:endParaRPr>
          </a:p>
        </p:txBody>
      </p:sp>
      <p:sp>
        <p:nvSpPr>
          <p:cNvPr id="12" name="Titolo 11"/>
          <p:cNvSpPr>
            <a:spLocks noGrp="1"/>
          </p:cNvSpPr>
          <p:nvPr>
            <p:ph type="title"/>
          </p:nvPr>
        </p:nvSpPr>
        <p:spPr>
          <a:xfrm>
            <a:off x="342900" y="7924800"/>
            <a:ext cx="6343650" cy="752122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26" name="Segnaposto testo 25"/>
          <p:cNvSpPr>
            <a:spLocks noGrp="1"/>
          </p:cNvSpPr>
          <p:nvPr>
            <p:ph type="body" idx="2"/>
          </p:nvPr>
        </p:nvSpPr>
        <p:spPr>
          <a:xfrm>
            <a:off x="342900" y="880533"/>
            <a:ext cx="2256235" cy="69342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4" name="Segnaposto contenuto 13"/>
          <p:cNvSpPr>
            <a:spLocks noGrp="1"/>
          </p:cNvSpPr>
          <p:nvPr>
            <p:ph sz="half" idx="1"/>
          </p:nvPr>
        </p:nvSpPr>
        <p:spPr>
          <a:xfrm>
            <a:off x="2681287" y="880533"/>
            <a:ext cx="4005263" cy="6934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data 24">
            <a:extLst>
              <a:ext uri="{FF2B5EF4-FFF2-40B4-BE49-F238E27FC236}">
                <a16:creationId xmlns:a16="http://schemas.microsoft.com/office/drawing/2014/main" id="{16DF42F3-5C05-0425-92B4-976CDF553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piè di pagina 28">
            <a:extLst>
              <a:ext uri="{FF2B5EF4-FFF2-40B4-BE49-F238E27FC236}">
                <a16:creationId xmlns:a16="http://schemas.microsoft.com/office/drawing/2014/main" id="{420C9282-FC6C-2980-AD56-6393C3A8E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Segnaposto numero diapositiva 6">
            <a:extLst>
              <a:ext uri="{FF2B5EF4-FFF2-40B4-BE49-F238E27FC236}">
                <a16:creationId xmlns:a16="http://schemas.microsoft.com/office/drawing/2014/main" id="{CA8DF8F3-C22E-85B3-F31E-657914E74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CAED65-123B-5F45-B14B-E68ABAA6E3C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3998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immagine 12"/>
          <p:cNvSpPr>
            <a:spLocks noGrp="1"/>
          </p:cNvSpPr>
          <p:nvPr>
            <p:ph type="pic" idx="1"/>
          </p:nvPr>
        </p:nvSpPr>
        <p:spPr>
          <a:xfrm>
            <a:off x="2628900" y="890694"/>
            <a:ext cx="3771900" cy="5283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it-IT" noProof="0"/>
              <a:t>Fare clic sull'icona per inserire un'immagine</a:t>
            </a:r>
            <a:endParaRPr lang="en-US" noProof="0" dirty="0"/>
          </a:p>
        </p:txBody>
      </p:sp>
      <p:sp>
        <p:nvSpPr>
          <p:cNvPr id="17" name="Titolo 16"/>
          <p:cNvSpPr>
            <a:spLocks noGrp="1"/>
          </p:cNvSpPr>
          <p:nvPr>
            <p:ph type="title"/>
          </p:nvPr>
        </p:nvSpPr>
        <p:spPr>
          <a:xfrm>
            <a:off x="285750" y="7213209"/>
            <a:ext cx="4400550" cy="754416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26" name="Segnaposto testo 25"/>
          <p:cNvSpPr>
            <a:spLocks noGrp="1"/>
          </p:cNvSpPr>
          <p:nvPr>
            <p:ph type="body" sz="half" idx="2"/>
          </p:nvPr>
        </p:nvSpPr>
        <p:spPr>
          <a:xfrm>
            <a:off x="285750" y="7992426"/>
            <a:ext cx="4400550" cy="1109839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10">
            <a:extLst>
              <a:ext uri="{FF2B5EF4-FFF2-40B4-BE49-F238E27FC236}">
                <a16:creationId xmlns:a16="http://schemas.microsoft.com/office/drawing/2014/main" id="{8F641E0E-31DB-071E-6E90-35CB46F32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27">
            <a:extLst>
              <a:ext uri="{FF2B5EF4-FFF2-40B4-BE49-F238E27FC236}">
                <a16:creationId xmlns:a16="http://schemas.microsoft.com/office/drawing/2014/main" id="{8B24149D-DE1E-7E0D-C420-849319B1B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4">
            <a:extLst>
              <a:ext uri="{FF2B5EF4-FFF2-40B4-BE49-F238E27FC236}">
                <a16:creationId xmlns:a16="http://schemas.microsoft.com/office/drawing/2014/main" id="{3901F307-472A-15F4-1B24-EA1EDB521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4F10F-F475-7C4D-A36B-6DD9CE6F4B1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7486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10">
            <a:extLst>
              <a:ext uri="{FF2B5EF4-FFF2-40B4-BE49-F238E27FC236}">
                <a16:creationId xmlns:a16="http://schemas.microsoft.com/office/drawing/2014/main" id="{338C471D-FE39-D782-EB93-40E05D3A3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27">
            <a:extLst>
              <a:ext uri="{FF2B5EF4-FFF2-40B4-BE49-F238E27FC236}">
                <a16:creationId xmlns:a16="http://schemas.microsoft.com/office/drawing/2014/main" id="{AB30D308-ECDD-AA43-812B-406BA3C71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4">
            <a:extLst>
              <a:ext uri="{FF2B5EF4-FFF2-40B4-BE49-F238E27FC236}">
                <a16:creationId xmlns:a16="http://schemas.microsoft.com/office/drawing/2014/main" id="{E093425D-F689-3DF3-8CFD-8F105347E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266BAC-9AF5-204B-A75F-C171021E363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2754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5143500" y="793399"/>
            <a:ext cx="1371600" cy="8452203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0" y="793399"/>
            <a:ext cx="4686300" cy="8452203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10">
            <a:extLst>
              <a:ext uri="{FF2B5EF4-FFF2-40B4-BE49-F238E27FC236}">
                <a16:creationId xmlns:a16="http://schemas.microsoft.com/office/drawing/2014/main" id="{3F328D1F-F7F7-C724-E4D9-C4285FCDD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27">
            <a:extLst>
              <a:ext uri="{FF2B5EF4-FFF2-40B4-BE49-F238E27FC236}">
                <a16:creationId xmlns:a16="http://schemas.microsoft.com/office/drawing/2014/main" id="{4B9E76B7-A06A-6E51-0A5C-B4A8098A7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4">
            <a:extLst>
              <a:ext uri="{FF2B5EF4-FFF2-40B4-BE49-F238E27FC236}">
                <a16:creationId xmlns:a16="http://schemas.microsoft.com/office/drawing/2014/main" id="{8FFD7F9E-B76D-7B2B-558E-EC8706BB9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A48F9E-03B4-0D46-9EB6-E93D821E35B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73971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ttore 1 6">
            <a:extLst>
              <a:ext uri="{FF2B5EF4-FFF2-40B4-BE49-F238E27FC236}">
                <a16:creationId xmlns:a16="http://schemas.microsoft.com/office/drawing/2014/main" id="{EB961024-0A21-C240-BD2F-F21F581287D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762" y="1517965"/>
            <a:ext cx="6472238" cy="3439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ea typeface="+mn-ea"/>
            </a:endParaRPr>
          </a:p>
        </p:txBody>
      </p:sp>
      <p:sp>
        <p:nvSpPr>
          <p:cNvPr id="1029" name="Segnaposto testo 7">
            <a:extLst>
              <a:ext uri="{FF2B5EF4-FFF2-40B4-BE49-F238E27FC236}">
                <a16:creationId xmlns:a16="http://schemas.microsoft.com/office/drawing/2014/main" id="{E8735925-6945-3547-A39C-BC4AA37714F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28600" y="2244725"/>
            <a:ext cx="6515100" cy="653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  <a:endParaRPr lang="en-US" altLang="it-IT"/>
          </a:p>
        </p:txBody>
      </p:sp>
      <p:sp>
        <p:nvSpPr>
          <p:cNvPr id="11" name="Segnaposto data 10">
            <a:extLst>
              <a:ext uri="{FF2B5EF4-FFF2-40B4-BE49-F238E27FC236}">
                <a16:creationId xmlns:a16="http://schemas.microsoft.com/office/drawing/2014/main" id="{CCBA7292-08A2-0740-B7B2-A1CF1BDC63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857750" y="109538"/>
            <a:ext cx="1885950" cy="417512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8" name="Segnaposto piè di pagina 27">
            <a:extLst>
              <a:ext uri="{FF2B5EF4-FFF2-40B4-BE49-F238E27FC236}">
                <a16:creationId xmlns:a16="http://schemas.microsoft.com/office/drawing/2014/main" id="{DC48A687-5415-C34D-B8C3-F2229C35D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109538"/>
            <a:ext cx="2514600" cy="417512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6038214-7241-F34B-A011-4C2ABA5E9E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72200" y="9355138"/>
            <a:ext cx="571500" cy="3540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C2C2C2"/>
                </a:solidFill>
              </a:defRPr>
            </a:lvl1pPr>
          </a:lstStyle>
          <a:p>
            <a:fld id="{FB90BFC9-9387-8E4E-B9EA-9808A0586997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10" name="Segnaposto titolo 9">
            <a:extLst>
              <a:ext uri="{FF2B5EF4-FFF2-40B4-BE49-F238E27FC236}">
                <a16:creationId xmlns:a16="http://schemas.microsoft.com/office/drawing/2014/main" id="{8EA65919-A17E-6A4C-93D3-CC0BD61C3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660400"/>
            <a:ext cx="6515100" cy="1211263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9" name="Connettore 1 8">
            <a:extLst>
              <a:ext uri="{FF2B5EF4-FFF2-40B4-BE49-F238E27FC236}">
                <a16:creationId xmlns:a16="http://schemas.microsoft.com/office/drawing/2014/main" id="{EBCD4DF1-6AFE-3F46-A946-C430628940B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762" y="1517965"/>
            <a:ext cx="6472238" cy="3439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ea typeface="+mn-ea"/>
            </a:endParaRP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B12CE8D4-CD26-F44F-9954-E27A9A942EC4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762" y="1528203"/>
            <a:ext cx="6472238" cy="3439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Arial" charset="0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9" r:id="rId1"/>
    <p:sldLayoutId id="2147484210" r:id="rId2"/>
    <p:sldLayoutId id="2147484211" r:id="rId3"/>
    <p:sldLayoutId id="2147484203" r:id="rId4"/>
    <p:sldLayoutId id="2147484212" r:id="rId5"/>
    <p:sldLayoutId id="2147484204" r:id="rId6"/>
    <p:sldLayoutId id="2147484205" r:id="rId7"/>
    <p:sldLayoutId id="2147484213" r:id="rId8"/>
    <p:sldLayoutId id="2147484206" r:id="rId9"/>
    <p:sldLayoutId id="2147484207" r:id="rId10"/>
    <p:sldLayoutId id="214748420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2" charset="2"/>
        <a:buChar char=""/>
        <a:defRPr sz="3200" kern="1200">
          <a:solidFill>
            <a:schemeClr val="tx2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2" charset="2"/>
        <a:buChar char=""/>
        <a:defRPr sz="2800" kern="1200">
          <a:solidFill>
            <a:schemeClr val="tx2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2" charset="2"/>
        <a:buChar char=""/>
        <a:defRPr sz="2400" kern="1200">
          <a:solidFill>
            <a:schemeClr val="tx2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2" charset="2"/>
        <a:buChar char=""/>
        <a:defRPr sz="2000" kern="1200">
          <a:solidFill>
            <a:schemeClr val="tx2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2" charset="2"/>
        <a:buChar char=""/>
        <a:defRPr sz="2000" kern="1200">
          <a:solidFill>
            <a:schemeClr val="tx2"/>
          </a:solidFill>
          <a:latin typeface="+mn-lt"/>
          <a:ea typeface="ＭＳ Ｐゴシック" charset="0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>
            <a:extLst>
              <a:ext uri="{FF2B5EF4-FFF2-40B4-BE49-F238E27FC236}">
                <a16:creationId xmlns:a16="http://schemas.microsoft.com/office/drawing/2014/main" id="{6AC621B1-31BE-81A8-FF7F-54E5EF6B3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00" y="2377189"/>
            <a:ext cx="6731000" cy="4087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12800" indent="-8128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100" b="1" i="1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500" b="1" i="1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Mercoledí</a:t>
            </a:r>
            <a:r>
              <a:rPr lang="it-IT" altLang="it-IT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, 11 Settembre 2024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09.00-09.15: </a:t>
            </a:r>
            <a:r>
              <a:rPr lang="it-IT" altLang="it-IT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Benvenuto e presentazione del corso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(Prof. Davide Malagoli, Presidente della SIICS)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09.15-10.15: </a:t>
            </a:r>
            <a:r>
              <a:rPr lang="it-IT" altLang="it-IT" sz="1000" i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Introduzione alla microscopia confocale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(Dott.ssa Cinzia </a:t>
            </a:r>
            <a:r>
              <a:rPr lang="it-IT" altLang="it-IT" sz="10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Restani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10.15-11.00: </a:t>
            </a:r>
            <a:r>
              <a:rPr lang="it-IT" altLang="it-IT" sz="1000" i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Sonde ed anticorpi fluorescenti per la microscopia confocale 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(Dott.ssa Cinzia </a:t>
            </a:r>
            <a:r>
              <a:rPr lang="it-IT" altLang="it-IT" sz="10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Restani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11.00-11.30: </a:t>
            </a:r>
            <a:r>
              <a:rPr lang="it-IT" altLang="it-IT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Coffee break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11.30-12.15: </a:t>
            </a:r>
            <a:r>
              <a:rPr lang="it-IT" altLang="it-IT" sz="1000" i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Tecniche avanzate in microscopia confocale-parte I- (Dott. Jonathan </a:t>
            </a:r>
            <a:r>
              <a:rPr lang="it-IT" altLang="it-IT" sz="1000" i="1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Vinet</a:t>
            </a:r>
            <a:r>
              <a:rPr lang="it-IT" altLang="it-IT" sz="1000" i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12.15-13.00: </a:t>
            </a:r>
            <a:r>
              <a:rPr lang="it-IT" altLang="it-IT" sz="1000" i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Tecniche avanzate in microscopia confocale-parte II- (Dott. Jonathan </a:t>
            </a:r>
            <a:r>
              <a:rPr lang="it-IT" altLang="it-IT" sz="1000" i="1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Vinet</a:t>
            </a:r>
            <a:r>
              <a:rPr lang="it-IT" altLang="it-IT" sz="1000" i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13.00-14.00: </a:t>
            </a:r>
            <a:r>
              <a:rPr lang="it-IT" altLang="it-IT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Pausa pranzo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14:00-15:00: </a:t>
            </a:r>
            <a:r>
              <a:rPr lang="it-IT" altLang="it-IT" sz="1000" i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Studio delle correnti ioniche in microscopia confocale: la scelta del fluorocromo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(Prof. Davide Malagoli)</a:t>
            </a:r>
            <a:endParaRPr lang="it-IT" altLang="it-IT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15.00-17.00: </a:t>
            </a:r>
            <a:r>
              <a:rPr lang="it-IT" altLang="it-IT" sz="1000" i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Sessione pratica di microscopia confocale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(Dott.ssa Cinzia </a:t>
            </a:r>
            <a:r>
              <a:rPr lang="it-IT" altLang="it-IT" sz="10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Restani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e Dott. Jonathan </a:t>
            </a:r>
            <a:r>
              <a:rPr lang="it-IT" altLang="it-IT" sz="10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Vinet</a:t>
            </a:r>
            <a:r>
              <a:rPr lang="it-IT" altLang="it-IT" sz="1000" i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Wingdings 2" pitchFamily="2" charset="2"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17.00-17.15: </a:t>
            </a:r>
            <a:r>
              <a:rPr lang="it-IT" altLang="it-IT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Coffee break</a:t>
            </a:r>
            <a:endParaRPr lang="it-IT" altLang="it-IT" sz="1000" i="1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17.15-19.00: </a:t>
            </a:r>
            <a:r>
              <a:rPr lang="it-IT" altLang="it-IT" sz="1000" i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Sessione pratica di microscopia confocale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(Dott.ssa Cinzia </a:t>
            </a:r>
            <a:r>
              <a:rPr lang="it-IT" altLang="it-IT" sz="10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Restani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e Dott. Jonathan </a:t>
            </a:r>
            <a:r>
              <a:rPr lang="it-IT" altLang="it-IT" sz="10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Vinet</a:t>
            </a:r>
            <a:r>
              <a:rPr lang="it-IT" altLang="it-IT" sz="1000" i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it-IT" altLang="it-IT" sz="700" b="1" i="1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Giovedì, 12 Settembre 2024</a:t>
            </a:r>
            <a:r>
              <a:rPr lang="it-IT" altLang="it-IT" sz="10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(Sessione Comune ai corsi Confocale e TEM)</a:t>
            </a:r>
            <a:endParaRPr lang="it-IT" altLang="it-IT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09.00-10.30: </a:t>
            </a:r>
            <a:r>
              <a:rPr lang="it-IT" altLang="it-IT" sz="1000" i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Digitalizzazione ed analisi di immagine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(Dott. Andrea Tombesi)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10.30-11.00: </a:t>
            </a:r>
            <a:r>
              <a:rPr lang="it-IT" altLang="it-IT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Coffee Break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11.00-13.00: </a:t>
            </a:r>
            <a:r>
              <a:rPr lang="it-IT" altLang="it-IT" sz="1000" i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Esercitazioni di analisi di immagine 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(Dott. Andrea Tombesi)</a:t>
            </a:r>
          </a:p>
        </p:txBody>
      </p:sp>
      <p:sp>
        <p:nvSpPr>
          <p:cNvPr id="8195" name="Rectangle 5">
            <a:extLst>
              <a:ext uri="{FF2B5EF4-FFF2-40B4-BE49-F238E27FC236}">
                <a16:creationId xmlns:a16="http://schemas.microsoft.com/office/drawing/2014/main" id="{DCC9A444-E54B-18EB-5F8E-E90356738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1100" y="19050"/>
            <a:ext cx="447992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 2" pitchFamily="2" charset="2"/>
              <a:buNone/>
            </a:pPr>
            <a:r>
              <a:rPr lang="it-IT" altLang="it-IT" sz="17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19</a:t>
            </a:r>
            <a:r>
              <a:rPr lang="it-IT" altLang="it-IT" sz="1700" b="1" u="none" baseline="30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º</a:t>
            </a:r>
            <a:r>
              <a:rPr lang="it-IT" altLang="it-IT" sz="17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Corso di Microscopia Confocale: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 typeface="Wingdings 2" pitchFamily="2" charset="2"/>
              <a:buNone/>
            </a:pPr>
            <a:r>
              <a:rPr lang="it-IT" altLang="it-IT" sz="17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Basi Teoriche e Pratiche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500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5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Modena, 11-12 Settembre 2024</a:t>
            </a:r>
          </a:p>
        </p:txBody>
      </p:sp>
      <p:sp>
        <p:nvSpPr>
          <p:cNvPr id="8196" name="Text Box 10">
            <a:extLst>
              <a:ext uri="{FF2B5EF4-FFF2-40B4-BE49-F238E27FC236}">
                <a16:creationId xmlns:a16="http://schemas.microsoft.com/office/drawing/2014/main" id="{8BF55D59-21CF-D439-37AC-B19B2A4BA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" y="901700"/>
            <a:ext cx="6626225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Il Dipartimento di Scienze della Vita ed il Centro Interdipartimentale Grandi Strumenti (C.I.G.S.) dell</a:t>
            </a:r>
            <a:r>
              <a:rPr lang="it-IT" altLang="en-US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’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Università degli Studi di Modena e Reggio Emilia, in collaborazione con la </a:t>
            </a:r>
            <a:r>
              <a:rPr lang="it-IT" altLang="it-IT" sz="10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Società Italiana di Immunobiologia Comparata e dello Sviluppo (SIICS) 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e la </a:t>
            </a:r>
            <a:r>
              <a:rPr lang="it-IT" altLang="it-IT" sz="10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Società Italiana di Scienze Microscopiche (SISM), 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organizzano il </a:t>
            </a:r>
            <a:r>
              <a:rPr lang="it-IT" altLang="en-US" sz="10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“</a:t>
            </a:r>
            <a:r>
              <a:rPr lang="it-IT" altLang="it-IT" sz="10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19º Corso di Microscopia Confocale: Basi Teoriche e Pratiche</a:t>
            </a:r>
            <a:r>
              <a:rPr lang="it-IT" altLang="en-US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”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. Il corso è indirizzato a tutti coloro che siano interessati ad acquisire gli elementi di base necessari per utilizzare la microscopia confocale in ambito biologico. Finalità del corso è l’apprendimento di metodiche e procedure utili ad acquisire immagini informative e di qualità.</a:t>
            </a:r>
          </a:p>
          <a:p>
            <a:pPr algn="just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Nella prima giornata, il corso prevede lezioni teoriche in aula e sessioni pratiche sul microscopio confocale rovesciato Leica DMi8 con AFC e XYZ motorizzati, e sul microscopio Nikon A1 HD25. . La seconda giornata di corso sarà incentrata sull</a:t>
            </a:r>
            <a:r>
              <a:rPr lang="it-IT" altLang="en-US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’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utilizzo e sulla gestione delle immagini digitali, con lezioni teoriche ed esercitazioni svolte individualmente, o in coppia, al computer.</a:t>
            </a:r>
          </a:p>
        </p:txBody>
      </p:sp>
      <p:sp>
        <p:nvSpPr>
          <p:cNvPr id="8197" name="Text Box 11">
            <a:extLst>
              <a:ext uri="{FF2B5EF4-FFF2-40B4-BE49-F238E27FC236}">
                <a16:creationId xmlns:a16="http://schemas.microsoft.com/office/drawing/2014/main" id="{D4C82480-6767-09F6-25BA-09E75CA40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3" y="6482630"/>
            <a:ext cx="3556000" cy="846386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1343025" indent="-1343025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9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Docenti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: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400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Prof. D. Malagoli (Dip. di Scienze della Vita, </a:t>
            </a:r>
            <a:r>
              <a:rPr lang="it-IT" altLang="it-IT" sz="9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UniMoRe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Dott.ssa C. </a:t>
            </a:r>
            <a:r>
              <a:rPr lang="it-IT" altLang="it-IT" sz="9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Restani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(C.I.G.S., </a:t>
            </a:r>
            <a:r>
              <a:rPr lang="it-IT" altLang="it-IT" sz="9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UniMoRe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Dott. A. Tombesi (Ex-Direttore C.I.G.S., </a:t>
            </a:r>
            <a:r>
              <a:rPr lang="it-IT" altLang="it-IT" sz="9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UniMoRe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algn="just" eaLnBrk="1" hangingPunct="1">
              <a:spcBef>
                <a:spcPct val="0"/>
              </a:spcBef>
              <a:buClrTx/>
              <a:buSzTx/>
              <a:buNone/>
            </a:pP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Dott. </a:t>
            </a:r>
            <a:r>
              <a:rPr lang="it-IT" altLang="it-IT" sz="9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J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. </a:t>
            </a:r>
            <a:r>
              <a:rPr lang="it-IT" altLang="it-IT" sz="9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Vinet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(C.I.G.S., </a:t>
            </a:r>
            <a:r>
              <a:rPr lang="it-IT" altLang="it-IT" sz="9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UniMoRe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814870A7-A6C0-E535-25D8-FC93176D0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0800" y="6465168"/>
            <a:ext cx="2881313" cy="1554162"/>
          </a:xfrm>
          <a:prstGeom prst="rect">
            <a:avLst/>
          </a:prstGeom>
          <a:solidFill>
            <a:srgbClr val="B2B2B2">
              <a:alpha val="32941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1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Segreteria ed informazioni: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4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Prof. Davide Malagoli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Via Campi 213/D, 41125 Modena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Tel 059.205.5538 – Fax 059.205.5548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E-mail: </a:t>
            </a:r>
            <a:r>
              <a:rPr lang="it-IT" altLang="it-IT" sz="10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davide.malagoli@unimore.it</a:t>
            </a:r>
            <a:endParaRPr lang="it-IT" altLang="it-IT" sz="1000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000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Dott. Sandro Sacchi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Tel 059.205.5556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E-mail: </a:t>
            </a:r>
            <a:r>
              <a:rPr lang="it-IT" altLang="it-IT" sz="10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sandro.sacchi@unimore.it</a:t>
            </a:r>
            <a:endParaRPr lang="it-IT" altLang="it-IT" sz="1000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7176" name="Rectangle 14">
            <a:extLst>
              <a:ext uri="{FF2B5EF4-FFF2-40B4-BE49-F238E27FC236}">
                <a16:creationId xmlns:a16="http://schemas.microsoft.com/office/drawing/2014/main" id="{307DA1B8-8CAA-D543-ADB3-3CA5F497F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887" y="7329264"/>
            <a:ext cx="3629025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Wingdings 2" pitchFamily="2" charset="2"/>
              <a:buNone/>
              <a:defRPr/>
            </a:pPr>
            <a:r>
              <a:rPr lang="it-IT" altLang="it-IT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Numero massimo d</a:t>
            </a:r>
            <a:r>
              <a:rPr lang="it-IT" altLang="en-US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’</a:t>
            </a:r>
            <a:r>
              <a:rPr lang="it-IT" altLang="it-IT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iscritti:</a:t>
            </a:r>
            <a:r>
              <a:rPr lang="it-IT" altLang="it-IT" sz="105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it-IT" altLang="it-IT" sz="105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10 partecipanti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 2" pitchFamily="2" charset="2"/>
              <a:buNone/>
              <a:defRPr/>
            </a:pPr>
            <a:endParaRPr lang="it-IT" altLang="it-IT" sz="5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 2" pitchFamily="2" charset="2"/>
              <a:buNone/>
              <a:defRPr/>
            </a:pPr>
            <a:r>
              <a:rPr lang="it-IT" altLang="it-IT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Termine per le iscrizioni</a:t>
            </a:r>
            <a:r>
              <a:rPr lang="it-IT" altLang="it-IT" sz="105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: </a:t>
            </a:r>
            <a:r>
              <a:rPr lang="it-IT" altLang="it-IT" sz="105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2 Settembre 2024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5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None/>
              <a:defRPr/>
            </a:pPr>
            <a:r>
              <a:rPr lang="it-IT" altLang="it-IT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Quota d</a:t>
            </a:r>
            <a:r>
              <a:rPr lang="it-IT" altLang="en-US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’</a:t>
            </a:r>
            <a:r>
              <a:rPr lang="it-IT" altLang="it-IT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iscrizione </a:t>
            </a: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(Tutte le quote si intendono </a:t>
            </a:r>
            <a:r>
              <a:rPr lang="it-IT" altLang="it-IT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al netto dell</a:t>
            </a:r>
            <a:r>
              <a:rPr lang="it-IT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’</a:t>
            </a:r>
            <a:r>
              <a:rPr lang="it-IT" altLang="it-IT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IVA</a:t>
            </a: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Intera</a:t>
            </a:r>
            <a:r>
              <a:rPr lang="it-IT" altLang="it-IT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: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€ 250 per un solo corso - € 400 per entrambi i corsi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Intermedia</a:t>
            </a:r>
            <a:r>
              <a:rPr lang="it-IT" altLang="it-IT" sz="10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(Soci GEI-SIBSC  e/o UZI):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 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€ 200 per un solo corso - € 350 per entrambi i corsi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Ridotta</a:t>
            </a:r>
            <a:r>
              <a:rPr lang="it-IT" altLang="it-IT" sz="10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(studenti, dottorandi, Soci SIICS e/o SISM):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 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€ 150 per un solo corso - € 250 per entrambi i corsi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500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9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La quota comprende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: Iscrizione per 1 anno alla SISM (per chi già non sia Socio), iscrizione al corso, coffee break, pranzo, attestato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500" b="1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9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Attestato di partecipazione</a:t>
            </a:r>
            <a:r>
              <a:rPr lang="it-IT" altLang="it-IT" sz="9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: 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rilasciato</a:t>
            </a:r>
            <a:r>
              <a:rPr lang="it-IT" altLang="it-IT" sz="9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al termine del corso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it-IT" sz="500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9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Sede del corso: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	Dipartimento di Scienze della Vita (Palazzo di Biologia), Via Campi 213/D, e Centro Interdipartimentale Grandi Strumenti (C.I.G.S.), Via Campi 213/A, 41125 Modena</a:t>
            </a:r>
            <a:endParaRPr lang="en-US" altLang="it-IT" sz="900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3C6C3B-DC78-DC46-BB78-740FF34EDE0E}"/>
              </a:ext>
            </a:extLst>
          </p:cNvPr>
          <p:cNvSpPr/>
          <p:nvPr/>
        </p:nvSpPr>
        <p:spPr>
          <a:xfrm>
            <a:off x="3744913" y="8123237"/>
            <a:ext cx="2997200" cy="168507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t-IT" altLang="it-IT" sz="1050" b="1" u="none" dirty="0">
                <a:solidFill>
                  <a:schemeClr val="bg1">
                    <a:lumMod val="50000"/>
                  </a:schemeClr>
                </a:solidFill>
              </a:rPr>
              <a:t>Modalità di pagamento della quota d</a:t>
            </a:r>
            <a:r>
              <a:rPr lang="it-IT" altLang="en-US" sz="1050" b="1" u="none" dirty="0">
                <a:solidFill>
                  <a:schemeClr val="bg1">
                    <a:lumMod val="50000"/>
                  </a:schemeClr>
                </a:solidFill>
              </a:rPr>
              <a:t>’</a:t>
            </a:r>
            <a:r>
              <a:rPr lang="it-IT" altLang="it-IT" sz="1050" b="1" u="none" dirty="0">
                <a:solidFill>
                  <a:schemeClr val="bg1">
                    <a:lumMod val="50000"/>
                  </a:schemeClr>
                </a:solidFill>
              </a:rPr>
              <a:t>iscrizione </a:t>
            </a:r>
            <a:r>
              <a:rPr lang="it-IT" altLang="it-IT" sz="1050" b="1" dirty="0">
                <a:solidFill>
                  <a:schemeClr val="bg1">
                    <a:lumMod val="50000"/>
                  </a:schemeClr>
                </a:solidFill>
              </a:rPr>
              <a:t>previa conferma di disponibilità di posti </a:t>
            </a:r>
            <a:r>
              <a:rPr lang="it-IT" altLang="it-IT" sz="1050" b="1" u="none" dirty="0">
                <a:solidFill>
                  <a:schemeClr val="bg1">
                    <a:lumMod val="50000"/>
                  </a:schemeClr>
                </a:solidFill>
              </a:rPr>
              <a:t>da parte della segreteria</a:t>
            </a:r>
            <a:r>
              <a:rPr lang="it-IT" altLang="it-IT" sz="1050" b="1" dirty="0">
                <a:solidFill>
                  <a:schemeClr val="bg1">
                    <a:lumMod val="50000"/>
                  </a:schemeClr>
                </a:solidFill>
              </a:rPr>
              <a:t>: </a:t>
            </a:r>
            <a:endParaRPr lang="it-IT" altLang="it-IT" sz="1050" u="none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defRPr/>
            </a:pP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</a:rPr>
              <a:t>1) Pagamento on-line con carta di credito sul sito </a:t>
            </a:r>
            <a:r>
              <a:rPr lang="it-IT" altLang="it-IT" sz="800" dirty="0" err="1">
                <a:solidFill>
                  <a:schemeClr val="bg1">
                    <a:lumMod val="50000"/>
                  </a:schemeClr>
                </a:solidFill>
              </a:rPr>
              <a:t>www.sism.it</a:t>
            </a: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eaLnBrk="1" hangingPunct="1">
              <a:defRPr/>
            </a:pP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</a:rPr>
              <a:t>2) Bonifico bancario</a:t>
            </a:r>
          </a:p>
          <a:p>
            <a:pPr eaLnBrk="1" hangingPunct="1">
              <a:defRPr/>
            </a:pPr>
            <a:r>
              <a:rPr lang="it-IT" altLang="it-IT" sz="800" dirty="0">
                <a:solidFill>
                  <a:schemeClr val="bg1">
                    <a:lumMod val="50000"/>
                  </a:schemeClr>
                </a:solidFill>
              </a:rPr>
              <a:t>Beneficiario</a:t>
            </a: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</a:rPr>
              <a:t>:  S.I.S.M.</a:t>
            </a:r>
          </a:p>
          <a:p>
            <a:pPr eaLnBrk="1" hangingPunct="1">
              <a:defRPr/>
            </a:pPr>
            <a:r>
              <a:rPr lang="it-IT" altLang="it-IT" sz="800" dirty="0">
                <a:solidFill>
                  <a:schemeClr val="bg1">
                    <a:lumMod val="50000"/>
                  </a:schemeClr>
                </a:solidFill>
              </a:rPr>
              <a:t>IBAN</a:t>
            </a: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altLang="it-IT" sz="800" b="1" u="none" dirty="0">
                <a:solidFill>
                  <a:schemeClr val="bg1">
                    <a:lumMod val="50000"/>
                  </a:schemeClr>
                </a:solidFill>
              </a:rPr>
              <a:t>IT 95 P 02008 02462 000103039142</a:t>
            </a:r>
          </a:p>
          <a:p>
            <a:pPr eaLnBrk="1" hangingPunct="1">
              <a:defRPr/>
            </a:pPr>
            <a:r>
              <a:rPr lang="it-IT" altLang="it-IT" sz="800" dirty="0">
                <a:solidFill>
                  <a:schemeClr val="bg1">
                    <a:lumMod val="50000"/>
                  </a:schemeClr>
                </a:solidFill>
              </a:rPr>
              <a:t>BIC-SWIFT: </a:t>
            </a: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</a:rPr>
              <a:t>UNCRITM1PN2</a:t>
            </a:r>
          </a:p>
          <a:p>
            <a:pPr eaLnBrk="1" hangingPunct="1">
              <a:defRPr/>
            </a:pPr>
            <a:r>
              <a:rPr lang="it-IT" altLang="it-IT" sz="800" dirty="0">
                <a:solidFill>
                  <a:schemeClr val="bg1">
                    <a:lumMod val="50000"/>
                  </a:schemeClr>
                </a:solidFill>
              </a:rPr>
              <a:t>Banca</a:t>
            </a: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</a:rPr>
              <a:t>: UNICREDIT - AG. CORTICELLA, VIA G. BENTINI 35/E, BOLOGNA</a:t>
            </a:r>
          </a:p>
          <a:p>
            <a:pPr eaLnBrk="1" hangingPunct="1">
              <a:defRPr/>
            </a:pPr>
            <a:r>
              <a:rPr lang="it-IT" altLang="it-IT" sz="800" dirty="0">
                <a:solidFill>
                  <a:schemeClr val="bg1">
                    <a:lumMod val="50000"/>
                  </a:schemeClr>
                </a:solidFill>
              </a:rPr>
              <a:t>Causale</a:t>
            </a: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</a:rPr>
              <a:t>:  </a:t>
            </a:r>
            <a:r>
              <a:rPr lang="it-IT" altLang="en-US" sz="800" u="none" dirty="0">
                <a:solidFill>
                  <a:schemeClr val="bg1">
                    <a:lumMod val="50000"/>
                  </a:schemeClr>
                </a:solidFill>
              </a:rPr>
              <a:t>“</a:t>
            </a: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</a:rPr>
              <a:t>Scuola Confocale/TEM 2024, Modena, Nome e   Cognome del partecipante</a:t>
            </a:r>
            <a:r>
              <a:rPr lang="it-IT" altLang="en-US" sz="800" u="none" dirty="0">
                <a:solidFill>
                  <a:schemeClr val="bg1">
                    <a:lumMod val="50000"/>
                  </a:schemeClr>
                </a:solidFill>
              </a:rPr>
              <a:t>”</a:t>
            </a:r>
            <a:endParaRPr lang="it-IT" altLang="it-IT" sz="800" u="none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>
            <a:extLst>
              <a:ext uri="{FF2B5EF4-FFF2-40B4-BE49-F238E27FC236}">
                <a16:creationId xmlns:a16="http://schemas.microsoft.com/office/drawing/2014/main" id="{92EFADB2-55FE-A947-8D5E-3216D83D0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00" y="2731640"/>
            <a:ext cx="6731000" cy="3218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812800" indent="-8128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Giovedì, 12 Settembre 2024</a:t>
            </a:r>
            <a:r>
              <a:rPr lang="it-IT" altLang="it-IT" sz="10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(9.00–13.00 Sessione Comune ai corsi Confocale e TEM)</a:t>
            </a:r>
            <a:endParaRPr lang="it-IT" altLang="it-IT" sz="1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09.00-10.30: </a:t>
            </a:r>
            <a:r>
              <a:rPr lang="it-IT" altLang="it-IT" sz="1000" i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Digitalizzazione ed analisi di immagine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(Dott. Andrea </a:t>
            </a:r>
            <a:r>
              <a:rPr lang="it-IT" altLang="it-IT" sz="10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Tombesi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10.30-11.00: </a:t>
            </a:r>
            <a:r>
              <a:rPr lang="it-IT" altLang="it-IT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Coffee Break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11.00-13.00: </a:t>
            </a:r>
            <a:r>
              <a:rPr lang="it-IT" altLang="it-IT" sz="1000" i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Esercitazioni di analisi di immagine 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(Dott. Andrea </a:t>
            </a:r>
            <a:r>
              <a:rPr lang="it-IT" altLang="it-IT" sz="10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Tombesi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13.00-14.00: </a:t>
            </a:r>
            <a:r>
              <a:rPr lang="it-IT" altLang="it-IT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Pausa pranzo 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(solo per corso TEM)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14.00-14.15: </a:t>
            </a:r>
            <a:r>
              <a:rPr lang="it-IT" altLang="it-IT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Introduzione al corso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(Dott. Massimo Tonelli, Membro del Consiglio Direttivo della SISM)</a:t>
            </a:r>
            <a:endParaRPr lang="it-IT" altLang="it-IT" sz="1000" i="1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14.15-15.00: </a:t>
            </a:r>
            <a:r>
              <a:rPr lang="it-IT" altLang="it-IT" sz="1000" i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Il Microscopio Elettronico a Trasmissione: principi di funzionamento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(Prof. Stefano </a:t>
            </a:r>
            <a:r>
              <a:rPr lang="it-IT" altLang="it-IT" sz="10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Frabboni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  <a:endParaRPr lang="it-IT" altLang="it-IT" sz="1000" i="1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marL="755650" indent="-75565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15:00-15.45: </a:t>
            </a:r>
            <a:r>
              <a:rPr lang="it-IT" altLang="it-IT" sz="1000" i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Il TEM come strumento d'indagine analitica 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(Dott. Mauro Zapparoli)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15.45-16:00 : </a:t>
            </a:r>
            <a:r>
              <a:rPr lang="it-IT" altLang="it-IT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Coffee Break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16:00-16.45: </a:t>
            </a:r>
            <a:r>
              <a:rPr lang="it-IT" altLang="it-IT" sz="1000" i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Tecniche di preparazione di campioni TEM 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(Prof.ssa Federica </a:t>
            </a:r>
            <a:r>
              <a:rPr lang="it-IT" altLang="it-IT" sz="10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Boraldi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marL="755650" indent="-75565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000" u="none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16.45-17.30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: </a:t>
            </a:r>
            <a:r>
              <a:rPr lang="it-IT" altLang="it-IT" sz="1000" i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Ulteriori applicazioni della microscopia elettronica in </a:t>
            </a:r>
            <a:r>
              <a:rPr lang="en-US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(</a:t>
            </a:r>
            <a:r>
              <a:rPr lang="en-US" altLang="it-IT" sz="10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Prof.ssa</a:t>
            </a:r>
            <a:r>
              <a:rPr lang="en-US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Federica </a:t>
            </a:r>
            <a:r>
              <a:rPr lang="en-US" altLang="it-IT" sz="10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Boraldi</a:t>
            </a:r>
            <a:r>
              <a:rPr lang="en-US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  <a:endParaRPr lang="it-IT" altLang="it-IT" sz="1000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Venerdì, 13 Settembre 2024</a:t>
            </a:r>
            <a:endParaRPr lang="it-IT" altLang="it-IT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marL="755650" indent="-75565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Wingdings 2" pitchFamily="2" charset="2"/>
              <a:buNone/>
              <a:defRPr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09.00-13.00: </a:t>
            </a:r>
            <a:r>
              <a:rPr lang="it-IT" altLang="it-IT" sz="1000" i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Sessioni pratiche: preparativa TEM e sessione di lavoro al TEM 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(Dott.ssa Cinzia </a:t>
            </a:r>
            <a:r>
              <a:rPr lang="it-IT" altLang="it-IT" sz="10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Restani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, Dott. Massimo Tonelli, Dott. Mauro Zapparoli)</a:t>
            </a:r>
            <a:endParaRPr lang="it-IT" altLang="it-IT" sz="1000" i="1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0243" name="Rectangle 5">
            <a:extLst>
              <a:ext uri="{FF2B5EF4-FFF2-40B4-BE49-F238E27FC236}">
                <a16:creationId xmlns:a16="http://schemas.microsoft.com/office/drawing/2014/main" id="{041C5983-F605-2BD8-234C-DBA6578DA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4" y="111125"/>
            <a:ext cx="633598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7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12º Corso di Microscopia Elettronica a Trasmissione (TEM):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7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Basi Teoriche e Pratiche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500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5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Modena, 12-13 Settembre 2024</a:t>
            </a:r>
          </a:p>
        </p:txBody>
      </p:sp>
      <p:sp>
        <p:nvSpPr>
          <p:cNvPr id="10244" name="Text Box 10">
            <a:extLst>
              <a:ext uri="{FF2B5EF4-FFF2-40B4-BE49-F238E27FC236}">
                <a16:creationId xmlns:a16="http://schemas.microsoft.com/office/drawing/2014/main" id="{0CF6A7DE-1F21-0222-D958-DF9777463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88" y="992560"/>
            <a:ext cx="6626225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Il Dipartimento di Scienze della Vita ed il Centro Interdipartimentale Grandi Strumenti (C.I.G.S.) dell</a:t>
            </a:r>
            <a:r>
              <a:rPr lang="it-IT" altLang="en-US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’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Università degli Studi di Modena e Reggio Emilia, in collaborazione con la </a:t>
            </a:r>
            <a:r>
              <a:rPr lang="it-IT" altLang="it-IT" sz="10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Società Italiana di Immunobiologia Comparata e dello Sviluppo (SIICS)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e la </a:t>
            </a:r>
            <a:r>
              <a:rPr lang="it-IT" altLang="it-IT" sz="10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Società Italiana di Scienze Microscopiche (SISM)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, organizzano il </a:t>
            </a:r>
            <a:r>
              <a:rPr lang="it-IT" altLang="en-US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“</a:t>
            </a:r>
            <a:r>
              <a:rPr lang="it-IT" altLang="en-US" sz="10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12</a:t>
            </a:r>
            <a:r>
              <a:rPr lang="it-IT" altLang="it-IT" sz="10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º Corso di Microscopia Elettronica a Trasmissione (TEM): Basi Teoriche e Pratiche</a:t>
            </a:r>
            <a:r>
              <a:rPr lang="it-IT" altLang="en-US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”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. Il corso è indirizzato a tutti coloro che sono interessati ad acquisire gli elementi di base necessari per utilizzare la microscopia elettronica a trasmissione, </a:t>
            </a:r>
            <a:r>
              <a:rPr lang="it-IT" altLang="it-IT" sz="10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particolarmente in ambito biologico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. Il corso prevede lezioni sull</a:t>
            </a:r>
            <a:r>
              <a:rPr lang="it-IT" altLang="en-US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’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utilizzo e sulla gestione delle immagini digitali, con esercitazioni svolte individualmente o in coppia al computer, lezioni teoriche in aula e sessioni pratiche sul nuovo TEM </a:t>
            </a:r>
            <a:r>
              <a:rPr lang="it-IT" altLang="it-IT" sz="10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Talos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F200S (</a:t>
            </a:r>
            <a:r>
              <a:rPr lang="it-IT" altLang="it-IT" sz="10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Thermo</a:t>
            </a: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), al fine di apprendere le metodiche e le procedure per acquisire immagini informative e di qualità. </a:t>
            </a:r>
          </a:p>
        </p:txBody>
      </p:sp>
      <p:sp>
        <p:nvSpPr>
          <p:cNvPr id="10245" name="Text Box 11">
            <a:extLst>
              <a:ext uri="{FF2B5EF4-FFF2-40B4-BE49-F238E27FC236}">
                <a16:creationId xmlns:a16="http://schemas.microsoft.com/office/drawing/2014/main" id="{B39BD84F-FEE3-56BE-FD81-C0783D377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4" y="6177136"/>
            <a:ext cx="3563938" cy="1061829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903288" indent="-903288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9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Docenti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: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Prof. S. </a:t>
            </a:r>
            <a:r>
              <a:rPr lang="it-IT" altLang="it-IT" sz="9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Frabboni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(Dip. di Sc. Fisiche, </a:t>
            </a:r>
            <a:r>
              <a:rPr lang="it-IT" altLang="it-IT" sz="9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Inform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. e </a:t>
            </a:r>
            <a:r>
              <a:rPr lang="it-IT" altLang="it-IT" sz="9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Matem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., </a:t>
            </a:r>
            <a:r>
              <a:rPr lang="it-IT" altLang="it-IT" sz="9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UniMoRe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Prof.ssa F. </a:t>
            </a:r>
            <a:r>
              <a:rPr lang="it-IT" altLang="it-IT" sz="9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Boraldi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(Dip. di Scienze della Vita, </a:t>
            </a:r>
            <a:r>
              <a:rPr lang="it-IT" altLang="it-IT" sz="9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UniMoRe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Dott.ssa C. </a:t>
            </a:r>
            <a:r>
              <a:rPr lang="it-IT" altLang="it-IT" sz="9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Restani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(C.I.G.S., </a:t>
            </a:r>
            <a:r>
              <a:rPr lang="it-IT" altLang="it-IT" sz="9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UniMoRe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Dott. A. Tombesi (Ex-Direttore C.I.G.S., </a:t>
            </a:r>
            <a:r>
              <a:rPr lang="it-IT" altLang="it-IT" sz="9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UniMoRe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Dott. M. Tonelli (Direttore C.I.G.S., </a:t>
            </a:r>
            <a:r>
              <a:rPr lang="it-IT" altLang="it-IT" sz="9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UniMoRe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Dott. M. Zapparoli (C.I.G.S., </a:t>
            </a:r>
            <a:r>
              <a:rPr lang="it-IT" altLang="it-IT" sz="9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UniMoRe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1645CFC-7FBD-93E7-D217-B612803EB6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0800" y="6179021"/>
            <a:ext cx="2881313" cy="1554162"/>
          </a:xfrm>
          <a:prstGeom prst="rect">
            <a:avLst/>
          </a:prstGeom>
          <a:solidFill>
            <a:srgbClr val="B2B2B2">
              <a:alpha val="32941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1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Segreteria ed informazioni: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4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Prof. Davide Malagoli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Via Campi 213/D, 41125 Modena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Tel 059.205.5538 – Fax 059.205.5548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E-mail: </a:t>
            </a:r>
            <a:r>
              <a:rPr lang="it-IT" altLang="it-IT" sz="10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davide.malagoli@unimore.it</a:t>
            </a:r>
            <a:endParaRPr lang="it-IT" altLang="it-IT" sz="1000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it-IT" sz="1000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Dott. Sandro Sacchi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Tel 059.205.5556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it-IT" sz="10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E-mail: </a:t>
            </a:r>
            <a:r>
              <a:rPr lang="it-IT" altLang="it-IT" sz="1000" u="none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sandro.sacchi@unimore.it</a:t>
            </a:r>
            <a:endParaRPr lang="it-IT" altLang="it-IT" sz="1000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CB8561E2-4F45-4369-E2A6-896CA1A92BC6}"/>
              </a:ext>
            </a:extLst>
          </p:cNvPr>
          <p:cNvSpPr/>
          <p:nvPr/>
        </p:nvSpPr>
        <p:spPr>
          <a:xfrm>
            <a:off x="3802856" y="7739336"/>
            <a:ext cx="2997200" cy="168507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t-IT" altLang="it-IT" sz="1050" b="1" u="none" dirty="0">
                <a:solidFill>
                  <a:schemeClr val="bg1">
                    <a:lumMod val="50000"/>
                  </a:schemeClr>
                </a:solidFill>
              </a:rPr>
              <a:t>Modalità di pagamento della quota d</a:t>
            </a:r>
            <a:r>
              <a:rPr lang="it-IT" altLang="en-US" sz="1050" b="1" u="none" dirty="0">
                <a:solidFill>
                  <a:schemeClr val="bg1">
                    <a:lumMod val="50000"/>
                  </a:schemeClr>
                </a:solidFill>
              </a:rPr>
              <a:t>’</a:t>
            </a:r>
            <a:r>
              <a:rPr lang="it-IT" altLang="it-IT" sz="1050" b="1" u="none" dirty="0">
                <a:solidFill>
                  <a:schemeClr val="bg1">
                    <a:lumMod val="50000"/>
                  </a:schemeClr>
                </a:solidFill>
              </a:rPr>
              <a:t>iscrizione </a:t>
            </a:r>
            <a:r>
              <a:rPr lang="it-IT" altLang="it-IT" sz="1050" b="1" dirty="0">
                <a:solidFill>
                  <a:schemeClr val="bg1">
                    <a:lumMod val="50000"/>
                  </a:schemeClr>
                </a:solidFill>
              </a:rPr>
              <a:t>previa conferma di disponibilità di posti </a:t>
            </a:r>
            <a:r>
              <a:rPr lang="it-IT" altLang="it-IT" sz="1050" b="1" u="none" dirty="0">
                <a:solidFill>
                  <a:schemeClr val="bg1">
                    <a:lumMod val="50000"/>
                  </a:schemeClr>
                </a:solidFill>
              </a:rPr>
              <a:t>da parte della segreteria</a:t>
            </a:r>
            <a:r>
              <a:rPr lang="it-IT" altLang="it-IT" sz="1050" b="1" dirty="0">
                <a:solidFill>
                  <a:schemeClr val="bg1">
                    <a:lumMod val="50000"/>
                  </a:schemeClr>
                </a:solidFill>
              </a:rPr>
              <a:t>: </a:t>
            </a:r>
            <a:endParaRPr lang="it-IT" altLang="it-IT" sz="1050" u="none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defRPr/>
            </a:pP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</a:rPr>
              <a:t>1) Pagamento on-line con carta di credito sul sito </a:t>
            </a:r>
            <a:r>
              <a:rPr lang="it-IT" altLang="it-IT" sz="800" dirty="0" err="1">
                <a:solidFill>
                  <a:schemeClr val="bg1">
                    <a:lumMod val="50000"/>
                  </a:schemeClr>
                </a:solidFill>
              </a:rPr>
              <a:t>www.sism.it</a:t>
            </a: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eaLnBrk="1" hangingPunct="1">
              <a:defRPr/>
            </a:pP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</a:rPr>
              <a:t>2) Bonifico bancario</a:t>
            </a:r>
          </a:p>
          <a:p>
            <a:pPr eaLnBrk="1" hangingPunct="1">
              <a:defRPr/>
            </a:pPr>
            <a:r>
              <a:rPr lang="it-IT" altLang="it-IT" sz="800" dirty="0">
                <a:solidFill>
                  <a:schemeClr val="bg1">
                    <a:lumMod val="50000"/>
                  </a:schemeClr>
                </a:solidFill>
              </a:rPr>
              <a:t>Beneficiario</a:t>
            </a: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</a:rPr>
              <a:t>:  S.I.S.M.</a:t>
            </a:r>
          </a:p>
          <a:p>
            <a:pPr eaLnBrk="1" hangingPunct="1">
              <a:defRPr/>
            </a:pPr>
            <a:r>
              <a:rPr lang="it-IT" altLang="it-IT" sz="800" dirty="0">
                <a:solidFill>
                  <a:schemeClr val="bg1">
                    <a:lumMod val="50000"/>
                  </a:schemeClr>
                </a:solidFill>
              </a:rPr>
              <a:t>IBAN</a:t>
            </a: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altLang="it-IT" sz="800" b="1" u="none" dirty="0">
                <a:solidFill>
                  <a:schemeClr val="bg1">
                    <a:lumMod val="50000"/>
                  </a:schemeClr>
                </a:solidFill>
              </a:rPr>
              <a:t>IT 95 P 02008 02462 000103039142</a:t>
            </a:r>
          </a:p>
          <a:p>
            <a:pPr eaLnBrk="1" hangingPunct="1">
              <a:defRPr/>
            </a:pPr>
            <a:r>
              <a:rPr lang="it-IT" altLang="it-IT" sz="800" dirty="0">
                <a:solidFill>
                  <a:schemeClr val="bg1">
                    <a:lumMod val="50000"/>
                  </a:schemeClr>
                </a:solidFill>
              </a:rPr>
              <a:t>BIC-SWIFT: </a:t>
            </a: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</a:rPr>
              <a:t>UNCRITM1PN2</a:t>
            </a:r>
          </a:p>
          <a:p>
            <a:pPr eaLnBrk="1" hangingPunct="1">
              <a:defRPr/>
            </a:pPr>
            <a:r>
              <a:rPr lang="it-IT" altLang="it-IT" sz="800" dirty="0">
                <a:solidFill>
                  <a:schemeClr val="bg1">
                    <a:lumMod val="50000"/>
                  </a:schemeClr>
                </a:solidFill>
              </a:rPr>
              <a:t>Banca</a:t>
            </a: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</a:rPr>
              <a:t>: UNICREDIT - AG. CORTICELLA, VIA G. BENTINI 35/E, BOLOGNA</a:t>
            </a:r>
          </a:p>
          <a:p>
            <a:pPr eaLnBrk="1" hangingPunct="1">
              <a:defRPr/>
            </a:pPr>
            <a:r>
              <a:rPr lang="it-IT" altLang="it-IT" sz="800" dirty="0">
                <a:solidFill>
                  <a:schemeClr val="bg1">
                    <a:lumMod val="50000"/>
                  </a:schemeClr>
                </a:solidFill>
              </a:rPr>
              <a:t>Causale</a:t>
            </a: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</a:rPr>
              <a:t>:  </a:t>
            </a:r>
            <a:r>
              <a:rPr lang="it-IT" altLang="en-US" sz="800" u="none" dirty="0">
                <a:solidFill>
                  <a:schemeClr val="bg1">
                    <a:lumMod val="50000"/>
                  </a:schemeClr>
                </a:solidFill>
              </a:rPr>
              <a:t>“</a:t>
            </a: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</a:rPr>
              <a:t>Scuola Confocale/TEM 2024, Modena, Nome e   Cognome del partecipante</a:t>
            </a:r>
            <a:r>
              <a:rPr lang="it-IT" altLang="en-US" sz="800" u="none" dirty="0">
                <a:solidFill>
                  <a:schemeClr val="bg1">
                    <a:lumMod val="50000"/>
                  </a:schemeClr>
                </a:solidFill>
              </a:rPr>
              <a:t>”</a:t>
            </a:r>
            <a:endParaRPr lang="it-IT" altLang="it-IT" sz="800" u="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C2C8F402-23C3-22A9-ABC2-5C8962F9C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887" y="7401272"/>
            <a:ext cx="3629025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2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2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Wingdings 2" pitchFamily="2" charset="2"/>
              <a:buNone/>
              <a:defRPr/>
            </a:pPr>
            <a:r>
              <a:rPr lang="it-IT" altLang="it-IT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Numero massimo d</a:t>
            </a:r>
            <a:r>
              <a:rPr lang="it-IT" altLang="en-US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’</a:t>
            </a:r>
            <a:r>
              <a:rPr lang="it-IT" altLang="it-IT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iscritti:</a:t>
            </a:r>
            <a:r>
              <a:rPr lang="it-IT" altLang="it-IT" sz="105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it-IT" altLang="it-IT" sz="105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10 partecipanti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 2" pitchFamily="2" charset="2"/>
              <a:buNone/>
              <a:defRPr/>
            </a:pPr>
            <a:endParaRPr lang="it-IT" altLang="it-IT" sz="5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 2" pitchFamily="2" charset="2"/>
              <a:buNone/>
              <a:defRPr/>
            </a:pPr>
            <a:r>
              <a:rPr lang="it-IT" altLang="it-IT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Termine per le iscrizioni</a:t>
            </a:r>
            <a:r>
              <a:rPr lang="it-IT" altLang="it-IT" sz="105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: </a:t>
            </a:r>
            <a:r>
              <a:rPr lang="it-IT" altLang="it-IT" sz="105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2 Settembre 2024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5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None/>
              <a:defRPr/>
            </a:pPr>
            <a:r>
              <a:rPr lang="it-IT" altLang="it-IT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Quota d</a:t>
            </a:r>
            <a:r>
              <a:rPr lang="it-IT" altLang="en-US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’</a:t>
            </a:r>
            <a:r>
              <a:rPr lang="it-IT" altLang="it-IT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iscrizione </a:t>
            </a: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(Tutte le quote si intendono </a:t>
            </a:r>
            <a:r>
              <a:rPr lang="it-IT" altLang="it-IT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al netto dell</a:t>
            </a:r>
            <a:r>
              <a:rPr lang="it-IT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’</a:t>
            </a:r>
            <a:r>
              <a:rPr lang="it-IT" altLang="it-IT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IVA</a:t>
            </a: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Intera</a:t>
            </a:r>
            <a:r>
              <a:rPr lang="it-IT" altLang="it-IT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: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€ 250 per un solo corso - € 400 per entrambi i corsi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Intermedia</a:t>
            </a:r>
            <a:r>
              <a:rPr lang="it-IT" altLang="it-IT" sz="10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(Soci GEI-SIBSC  e/o UZI):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 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€ 200 per un solo corso - € 350 per entrambi i corsi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Ridotta</a:t>
            </a:r>
            <a:r>
              <a:rPr lang="it-IT" altLang="it-IT" sz="10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(studenti, dottorandi, Soci SIICS e/o SISM):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8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 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€ 150 per un solo corso - € 250 per entrambi i corsi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500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9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La quota comprende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: Iscrizione per 1 anno alla SISM (per chi già non sia Socio), iscrizione al corso, coffee break, pranzo, attestato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500" b="1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9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Attestato di partecipazione</a:t>
            </a:r>
            <a:r>
              <a:rPr lang="it-IT" altLang="it-IT" sz="9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: 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rilasciato</a:t>
            </a:r>
            <a:r>
              <a:rPr lang="it-IT" altLang="it-IT" sz="900" b="1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al termine del corso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it-IT" sz="500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9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Sede del corso:</a:t>
            </a:r>
            <a:r>
              <a:rPr lang="it-IT" altLang="it-IT" sz="900" u="none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	Dipartimento di Scienze della Vita (Palazzo di Biologia), Via Campi 213/D, e Centro Interdipartimentale Grandi Strumenti (C.I.G.S.), Via Campi 213/A, 41125 Modena</a:t>
            </a:r>
            <a:endParaRPr lang="en-US" altLang="it-IT" sz="900" u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rra">
  <a:themeElements>
    <a:clrScheme name="Gradazioni di grigio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err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err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adazioni di grigio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1790</TotalTime>
  <Words>1523</Words>
  <Application>Microsoft Macintosh PowerPoint</Application>
  <PresentationFormat>A4 (21x29,7 cm)</PresentationFormat>
  <Paragraphs>126</Paragraphs>
  <Slides>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8" baseType="lpstr">
      <vt:lpstr>Arial</vt:lpstr>
      <vt:lpstr>Calibri</vt:lpstr>
      <vt:lpstr>Franklin Gothic Book</vt:lpstr>
      <vt:lpstr>Franklin Gothic Medium</vt:lpstr>
      <vt:lpstr>Wingdings 2</vt:lpstr>
      <vt:lpstr>Terra</vt:lpstr>
      <vt:lpstr>Presentazione standard di PowerPoint</vt:lpstr>
      <vt:lpstr>Presentazione standard di PowerPoint</vt:lpstr>
    </vt:vector>
  </TitlesOfParts>
  <Company>Università di Modena e Reggio Emilia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Dott. Mauro Mandrioli</dc:creator>
  <cp:lastModifiedBy>Davide MALAGOLI</cp:lastModifiedBy>
  <cp:revision>156</cp:revision>
  <cp:lastPrinted>2012-04-02T07:22:08Z</cp:lastPrinted>
  <dcterms:created xsi:type="dcterms:W3CDTF">2006-06-29T10:45:19Z</dcterms:created>
  <dcterms:modified xsi:type="dcterms:W3CDTF">2024-05-31T13:04:25Z</dcterms:modified>
</cp:coreProperties>
</file>